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0"/>
  </p:notesMasterIdLst>
  <p:handoutMasterIdLst>
    <p:handoutMasterId r:id="rId11"/>
  </p:handoutMasterIdLst>
  <p:sldIdLst>
    <p:sldId id="299" r:id="rId2"/>
    <p:sldId id="300" r:id="rId3"/>
    <p:sldId id="301" r:id="rId4"/>
    <p:sldId id="302" r:id="rId5"/>
    <p:sldId id="303" r:id="rId6"/>
    <p:sldId id="304" r:id="rId7"/>
    <p:sldId id="305" r:id="rId8"/>
    <p:sldId id="30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99FF"/>
    <a:srgbClr val="FFFFCC"/>
    <a:srgbClr val="FFFF99"/>
    <a:srgbClr val="0BB3B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>
        <p:scale>
          <a:sx n="80" d="100"/>
          <a:sy n="80" d="100"/>
        </p:scale>
        <p:origin x="-132" y="15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5" d="100"/>
          <a:sy n="35" d="100"/>
        </p:scale>
        <p:origin x="-222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ED142-446A-4D04-9EE4-474F0D9E85B4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B2A6DD-9800-4766-887B-10E6DB83C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6BDB8C-1882-4EF9-8309-7C192183CB48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45277-400D-4BF9-B14A-3F87C8230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CFDB-E9E7-47B4-8AFE-729EBD6F70B9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5AAC-CFBA-42F9-B49A-7FB303065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CFDB-E9E7-47B4-8AFE-729EBD6F70B9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5AAC-CFBA-42F9-B49A-7FB303065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CFDB-E9E7-47B4-8AFE-729EBD6F70B9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5AAC-CFBA-42F9-B49A-7FB303065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CFDB-E9E7-47B4-8AFE-729EBD6F70B9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5AAC-CFBA-42F9-B49A-7FB303065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CFDB-E9E7-47B4-8AFE-729EBD6F70B9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5AAC-CFBA-42F9-B49A-7FB303065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CFDB-E9E7-47B4-8AFE-729EBD6F70B9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5AAC-CFBA-42F9-B49A-7FB303065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CFDB-E9E7-47B4-8AFE-729EBD6F70B9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5AAC-CFBA-42F9-B49A-7FB303065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CFDB-E9E7-47B4-8AFE-729EBD6F70B9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5AAC-CFBA-42F9-B49A-7FB303065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CFDB-E9E7-47B4-8AFE-729EBD6F70B9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5AAC-CFBA-42F9-B49A-7FB303065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CFDB-E9E7-47B4-8AFE-729EBD6F70B9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5AAC-CFBA-42F9-B49A-7FB303065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CFDB-E9E7-47B4-8AFE-729EBD6F70B9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5AAC-CFBA-42F9-B49A-7FB303065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3CFDB-E9E7-47B4-8AFE-729EBD6F70B9}" type="datetimeFigureOut">
              <a:rPr lang="en-US" smtClean="0"/>
              <a:pPr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F5AAC-CFBA-42F9-B49A-7FB303065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3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332656"/>
            <a:ext cx="74168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1. Stress Function</a:t>
            </a:r>
          </a:p>
          <a:p>
            <a:endParaRPr lang="en-US" sz="1200" b="1" dirty="0" smtClean="0">
              <a:solidFill>
                <a:srgbClr val="0070C0"/>
              </a:solidFill>
            </a:endParaRPr>
          </a:p>
          <a:p>
            <a:pPr algn="just"/>
            <a:r>
              <a:rPr lang="en-US" b="1" dirty="0" smtClean="0">
                <a:solidFill>
                  <a:srgbClr val="0070C0"/>
                </a:solidFill>
              </a:rPr>
              <a:t>The solution of two dimensional problems in elasticity requires integration of the differential equations of equilibrium together with the compatibility equation and the boundary conditions.</a:t>
            </a:r>
          </a:p>
          <a:p>
            <a:pPr algn="just"/>
            <a:endParaRPr lang="en-US" b="1" dirty="0" smtClean="0">
              <a:solidFill>
                <a:srgbClr val="0070C0"/>
              </a:solidFill>
            </a:endParaRPr>
          </a:p>
          <a:p>
            <a:pPr algn="just"/>
            <a:r>
              <a:rPr lang="en-US" b="1" dirty="0" smtClean="0">
                <a:solidFill>
                  <a:srgbClr val="0070C0"/>
                </a:solidFill>
              </a:rPr>
              <a:t>For no body forces</a:t>
            </a:r>
            <a:endParaRPr lang="en-US" b="1" dirty="0">
              <a:solidFill>
                <a:srgbClr val="0070C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043608" y="2492896"/>
            <a:ext cx="6192688" cy="2634108"/>
            <a:chOff x="1043608" y="2492896"/>
            <a:chExt cx="6192688" cy="2634108"/>
          </a:xfrm>
        </p:grpSpPr>
        <p:graphicFrame>
          <p:nvGraphicFramePr>
            <p:cNvPr id="7" name="Object 3"/>
            <p:cNvGraphicFramePr>
              <a:graphicFrameLocks noChangeAspect="1"/>
            </p:cNvGraphicFramePr>
            <p:nvPr/>
          </p:nvGraphicFramePr>
          <p:xfrm>
            <a:off x="2268264" y="3513641"/>
            <a:ext cx="3671888" cy="946150"/>
          </p:xfrm>
          <a:graphic>
            <a:graphicData uri="http://schemas.openxmlformats.org/presentationml/2006/ole">
              <p:oleObj spid="_x0000_s82948" name="Equation" r:id="rId3" imgW="1574640" imgH="482400" progId="Equation.3">
                <p:embed/>
              </p:oleObj>
            </a:graphicData>
          </a:graphic>
        </p:graphicFrame>
        <p:graphicFrame>
          <p:nvGraphicFramePr>
            <p:cNvPr id="8" name="Object 3"/>
            <p:cNvGraphicFramePr>
              <a:graphicFrameLocks noChangeAspect="1"/>
            </p:cNvGraphicFramePr>
            <p:nvPr/>
          </p:nvGraphicFramePr>
          <p:xfrm>
            <a:off x="1043608" y="2492896"/>
            <a:ext cx="2247900" cy="873125"/>
          </p:xfrm>
          <a:graphic>
            <a:graphicData uri="http://schemas.openxmlformats.org/presentationml/2006/ole">
              <p:oleObj spid="_x0000_s82949" name="Equation" r:id="rId4" imgW="965160" imgH="444240" progId="Equation.3">
                <p:embed/>
              </p:oleObj>
            </a:graphicData>
          </a:graphic>
        </p:graphicFrame>
        <p:graphicFrame>
          <p:nvGraphicFramePr>
            <p:cNvPr id="9" name="Object 3"/>
            <p:cNvGraphicFramePr>
              <a:graphicFrameLocks noChangeAspect="1"/>
            </p:cNvGraphicFramePr>
            <p:nvPr/>
          </p:nvGraphicFramePr>
          <p:xfrm>
            <a:off x="4988396" y="2492896"/>
            <a:ext cx="2247900" cy="873125"/>
          </p:xfrm>
          <a:graphic>
            <a:graphicData uri="http://schemas.openxmlformats.org/presentationml/2006/ole">
              <p:oleObj spid="_x0000_s82950" name="Equation" r:id="rId5" imgW="965160" imgH="444240" progId="Equation.3">
                <p:embed/>
              </p:oleObj>
            </a:graphicData>
          </a:graphic>
        </p:graphicFrame>
        <p:graphicFrame>
          <p:nvGraphicFramePr>
            <p:cNvPr id="82951" name="Object 7"/>
            <p:cNvGraphicFramePr>
              <a:graphicFrameLocks noChangeAspect="1"/>
            </p:cNvGraphicFramePr>
            <p:nvPr/>
          </p:nvGraphicFramePr>
          <p:xfrm>
            <a:off x="1633538" y="4653136"/>
            <a:ext cx="2132012" cy="473075"/>
          </p:xfrm>
          <a:graphic>
            <a:graphicData uri="http://schemas.openxmlformats.org/presentationml/2006/ole">
              <p:oleObj spid="_x0000_s82951" name="Equation" r:id="rId6" imgW="914400" imgH="241200" progId="Equation.3">
                <p:embed/>
              </p:oleObj>
            </a:graphicData>
          </a:graphic>
        </p:graphicFrame>
        <p:graphicFrame>
          <p:nvGraphicFramePr>
            <p:cNvPr id="11" name="Object 7"/>
            <p:cNvGraphicFramePr>
              <a:graphicFrameLocks noChangeAspect="1"/>
            </p:cNvGraphicFramePr>
            <p:nvPr/>
          </p:nvGraphicFramePr>
          <p:xfrm>
            <a:off x="4930105" y="4653929"/>
            <a:ext cx="2162175" cy="473075"/>
          </p:xfrm>
          <a:graphic>
            <a:graphicData uri="http://schemas.openxmlformats.org/presentationml/2006/ole">
              <p:oleObj spid="_x0000_s82952" name="Equation" r:id="rId7" imgW="927000" imgH="241200" progId="Equation.3">
                <p:embed/>
              </p:oleObj>
            </a:graphicData>
          </a:graphic>
        </p:graphicFrame>
      </p:grpSp>
      <p:sp>
        <p:nvSpPr>
          <p:cNvPr id="12" name="TextBox 11"/>
          <p:cNvSpPr txBox="1"/>
          <p:nvPr/>
        </p:nvSpPr>
        <p:spPr>
          <a:xfrm>
            <a:off x="755576" y="5661248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These equations are the same for both plane stress and plane strain problems.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260648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The equations of equilibrium are identically satisfied by a new function 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(</a:t>
            </a:r>
            <a:r>
              <a:rPr lang="en-US" b="1" dirty="0" err="1" smtClean="0">
                <a:solidFill>
                  <a:srgbClr val="0070C0"/>
                </a:solidFill>
                <a:sym typeface="Symbol"/>
              </a:rPr>
              <a:t>x,y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), called the stress function, introduced by G.B. Airy, related to stresses as:</a:t>
            </a:r>
            <a:endParaRPr lang="en-US" b="1" dirty="0">
              <a:solidFill>
                <a:srgbClr val="0070C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403648" y="1052736"/>
            <a:ext cx="6427043" cy="899442"/>
            <a:chOff x="1457325" y="1316038"/>
            <a:chExt cx="6427043" cy="899442"/>
          </a:xfrm>
        </p:grpSpPr>
        <p:graphicFrame>
          <p:nvGraphicFramePr>
            <p:cNvPr id="84994" name="Object 2"/>
            <p:cNvGraphicFramePr>
              <a:graphicFrameLocks noChangeAspect="1"/>
            </p:cNvGraphicFramePr>
            <p:nvPr/>
          </p:nvGraphicFramePr>
          <p:xfrm>
            <a:off x="1457325" y="1340768"/>
            <a:ext cx="1419225" cy="874712"/>
          </p:xfrm>
          <a:graphic>
            <a:graphicData uri="http://schemas.openxmlformats.org/presentationml/2006/ole">
              <p:oleObj spid="_x0000_s84994" name="Equation" r:id="rId3" imgW="609480" imgH="444240" progId="Equation.3">
                <p:embed/>
              </p:oleObj>
            </a:graphicData>
          </a:graphic>
        </p:graphicFrame>
        <p:graphicFrame>
          <p:nvGraphicFramePr>
            <p:cNvPr id="4" name="Object 2"/>
            <p:cNvGraphicFramePr>
              <a:graphicFrameLocks noChangeAspect="1"/>
            </p:cNvGraphicFramePr>
            <p:nvPr/>
          </p:nvGraphicFramePr>
          <p:xfrm>
            <a:off x="3872855" y="1340768"/>
            <a:ext cx="1419225" cy="823913"/>
          </p:xfrm>
          <a:graphic>
            <a:graphicData uri="http://schemas.openxmlformats.org/presentationml/2006/ole">
              <p:oleObj spid="_x0000_s84995" name="Equation" r:id="rId4" imgW="609480" imgH="419040" progId="Equation.3">
                <p:embed/>
              </p:oleObj>
            </a:graphicData>
          </a:graphic>
        </p:graphicFrame>
        <p:graphicFrame>
          <p:nvGraphicFramePr>
            <p:cNvPr id="6" name="Object 2"/>
            <p:cNvGraphicFramePr>
              <a:graphicFrameLocks noChangeAspect="1"/>
            </p:cNvGraphicFramePr>
            <p:nvPr/>
          </p:nvGraphicFramePr>
          <p:xfrm>
            <a:off x="6050805" y="1316038"/>
            <a:ext cx="1833563" cy="874712"/>
          </p:xfrm>
          <a:graphic>
            <a:graphicData uri="http://schemas.openxmlformats.org/presentationml/2006/ole">
              <p:oleObj spid="_x0000_s84996" name="Equation" r:id="rId5" imgW="787320" imgH="444240" progId="Equation.3">
                <p:embed/>
              </p:oleObj>
            </a:graphicData>
          </a:graphic>
        </p:graphicFrame>
      </p:grpSp>
      <p:sp>
        <p:nvSpPr>
          <p:cNvPr id="8" name="TextBox 7"/>
          <p:cNvSpPr txBox="1"/>
          <p:nvPr/>
        </p:nvSpPr>
        <p:spPr>
          <a:xfrm>
            <a:off x="755576" y="2134597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Substituting the above expressions into the compatibility equation</a:t>
            </a:r>
            <a:endParaRPr lang="en-US" b="1" dirty="0">
              <a:solidFill>
                <a:srgbClr val="0070C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377553" y="2799705"/>
            <a:ext cx="7117746" cy="1349375"/>
            <a:chOff x="1377553" y="2511673"/>
            <a:chExt cx="7117746" cy="1349375"/>
          </a:xfrm>
        </p:grpSpPr>
        <p:graphicFrame>
          <p:nvGraphicFramePr>
            <p:cNvPr id="84997" name="Object 5"/>
            <p:cNvGraphicFramePr>
              <a:graphicFrameLocks noChangeAspect="1"/>
            </p:cNvGraphicFramePr>
            <p:nvPr/>
          </p:nvGraphicFramePr>
          <p:xfrm>
            <a:off x="1377553" y="2511673"/>
            <a:ext cx="4346575" cy="1349375"/>
          </p:xfrm>
          <a:graphic>
            <a:graphicData uri="http://schemas.openxmlformats.org/presentationml/2006/ole">
              <p:oleObj spid="_x0000_s84997" name="Equation" r:id="rId6" imgW="1866600" imgH="685800" progId="Equation.3">
                <p:embed/>
              </p:oleObj>
            </a:graphicData>
          </a:graphic>
        </p:graphicFrame>
        <p:sp>
          <p:nvSpPr>
            <p:cNvPr id="9" name="TextBox 8"/>
            <p:cNvSpPr txBox="1"/>
            <p:nvPr/>
          </p:nvSpPr>
          <p:spPr>
            <a:xfrm>
              <a:off x="6082523" y="3405250"/>
              <a:ext cx="24127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 smtClean="0">
                  <a:solidFill>
                    <a:srgbClr val="0070C0"/>
                  </a:solidFill>
                </a:rPr>
                <a:t>Biharmonic</a:t>
              </a:r>
              <a:r>
                <a:rPr lang="en-US" b="1" dirty="0" smtClean="0">
                  <a:solidFill>
                    <a:srgbClr val="0070C0"/>
                  </a:solidFill>
                </a:rPr>
                <a:t> Equation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55576" y="4301083"/>
            <a:ext cx="5112568" cy="1216149"/>
            <a:chOff x="755576" y="4077072"/>
            <a:chExt cx="5112568" cy="1216149"/>
          </a:xfrm>
        </p:grpSpPr>
        <p:sp>
          <p:nvSpPr>
            <p:cNvPr id="10" name="TextBox 9"/>
            <p:cNvSpPr txBox="1"/>
            <p:nvPr/>
          </p:nvSpPr>
          <p:spPr>
            <a:xfrm>
              <a:off x="755576" y="4077072"/>
              <a:ext cx="24127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Where 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graphicFrame>
          <p:nvGraphicFramePr>
            <p:cNvPr id="11" name="Object 5"/>
            <p:cNvGraphicFramePr>
              <a:graphicFrameLocks noChangeAspect="1"/>
            </p:cNvGraphicFramePr>
            <p:nvPr/>
          </p:nvGraphicFramePr>
          <p:xfrm>
            <a:off x="1758107" y="4293096"/>
            <a:ext cx="4110037" cy="1000125"/>
          </p:xfrm>
          <a:graphic>
            <a:graphicData uri="http://schemas.openxmlformats.org/presentationml/2006/ole">
              <p:oleObj spid="_x0000_s84998" name="Equation" r:id="rId7" imgW="1765080" imgH="507960" progId="Equation.3">
                <p:embed/>
              </p:oleObj>
            </a:graphicData>
          </a:graphic>
        </p:graphicFrame>
      </p:grp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404664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For a more general case of a body forces and when the force components X and Y are given by</a:t>
            </a:r>
            <a:endParaRPr lang="en-US" b="1" dirty="0">
              <a:solidFill>
                <a:srgbClr val="0070C0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199779" y="945103"/>
            <a:ext cx="4028405" cy="823913"/>
            <a:chOff x="2199779" y="980728"/>
            <a:chExt cx="4028405" cy="823913"/>
          </a:xfrm>
        </p:grpSpPr>
        <p:graphicFrame>
          <p:nvGraphicFramePr>
            <p:cNvPr id="86019" name="Object 3"/>
            <p:cNvGraphicFramePr>
              <a:graphicFrameLocks noChangeAspect="1"/>
            </p:cNvGraphicFramePr>
            <p:nvPr/>
          </p:nvGraphicFramePr>
          <p:xfrm>
            <a:off x="2199779" y="980728"/>
            <a:ext cx="1508125" cy="774700"/>
          </p:xfrm>
          <a:graphic>
            <a:graphicData uri="http://schemas.openxmlformats.org/presentationml/2006/ole">
              <p:oleObj spid="_x0000_s86019" name="Equation" r:id="rId3" imgW="647640" imgH="393480" progId="Equation.3">
                <p:embed/>
              </p:oleObj>
            </a:graphicData>
          </a:graphic>
        </p:graphicFrame>
        <p:graphicFrame>
          <p:nvGraphicFramePr>
            <p:cNvPr id="7" name="Object 3"/>
            <p:cNvGraphicFramePr>
              <a:graphicFrameLocks noChangeAspect="1"/>
            </p:cNvGraphicFramePr>
            <p:nvPr/>
          </p:nvGraphicFramePr>
          <p:xfrm>
            <a:off x="4807371" y="980728"/>
            <a:ext cx="1420813" cy="823913"/>
          </p:xfrm>
          <a:graphic>
            <a:graphicData uri="http://schemas.openxmlformats.org/presentationml/2006/ole">
              <p:oleObj spid="_x0000_s86020" name="Equation" r:id="rId4" imgW="609480" imgH="419040" progId="Equation.3">
                <p:embed/>
              </p:oleObj>
            </a:graphicData>
          </a:graphic>
        </p:graphicFrame>
      </p:grpSp>
      <p:sp>
        <p:nvSpPr>
          <p:cNvPr id="9" name="TextBox 8"/>
          <p:cNvSpPr txBox="1"/>
          <p:nvPr/>
        </p:nvSpPr>
        <p:spPr>
          <a:xfrm>
            <a:off x="835968" y="1772816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In which V is the potential function. The equilibrium equations become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86023" name="Object 7"/>
          <p:cNvGraphicFramePr>
            <a:graphicFrameLocks noChangeAspect="1"/>
          </p:cNvGraphicFramePr>
          <p:nvPr/>
        </p:nvGraphicFramePr>
        <p:xfrm>
          <a:off x="971600" y="2354686"/>
          <a:ext cx="3194050" cy="874713"/>
        </p:xfrm>
        <a:graphic>
          <a:graphicData uri="http://schemas.openxmlformats.org/presentationml/2006/ole">
            <p:oleObj spid="_x0000_s86023" name="Equation" r:id="rId5" imgW="1371600" imgH="444240" progId="Equation.3">
              <p:embed/>
            </p:oleObj>
          </a:graphicData>
        </a:graphic>
      </p:graphicFrame>
      <p:graphicFrame>
        <p:nvGraphicFramePr>
          <p:cNvPr id="86024" name="Object 8"/>
          <p:cNvGraphicFramePr>
            <a:graphicFrameLocks noChangeAspect="1"/>
          </p:cNvGraphicFramePr>
          <p:nvPr/>
        </p:nvGraphicFramePr>
        <p:xfrm>
          <a:off x="4762326" y="2353428"/>
          <a:ext cx="3194050" cy="874712"/>
        </p:xfrm>
        <a:graphic>
          <a:graphicData uri="http://schemas.openxmlformats.org/presentationml/2006/ole">
            <p:oleObj spid="_x0000_s86024" name="Equation" r:id="rId6" imgW="1371600" imgH="44424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988368" y="3275692"/>
            <a:ext cx="545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These equations can be satisfied by taking</a:t>
            </a:r>
            <a:endParaRPr lang="en-US" b="1" dirty="0">
              <a:solidFill>
                <a:srgbClr val="0070C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138238" y="3645024"/>
            <a:ext cx="6692900" cy="900385"/>
            <a:chOff x="1138238" y="3897040"/>
            <a:chExt cx="6692900" cy="900385"/>
          </a:xfrm>
        </p:grpSpPr>
        <p:graphicFrame>
          <p:nvGraphicFramePr>
            <p:cNvPr id="86025" name="Object 9"/>
            <p:cNvGraphicFramePr>
              <a:graphicFrameLocks noChangeAspect="1"/>
            </p:cNvGraphicFramePr>
            <p:nvPr/>
          </p:nvGraphicFramePr>
          <p:xfrm>
            <a:off x="1138238" y="3922713"/>
            <a:ext cx="1951037" cy="874712"/>
          </p:xfrm>
          <a:graphic>
            <a:graphicData uri="http://schemas.openxmlformats.org/presentationml/2006/ole">
              <p:oleObj spid="_x0000_s86025" name="Equation" r:id="rId7" imgW="838080" imgH="444240" progId="Equation.3">
                <p:embed/>
              </p:oleObj>
            </a:graphicData>
          </a:graphic>
        </p:graphicFrame>
        <p:graphicFrame>
          <p:nvGraphicFramePr>
            <p:cNvPr id="86026" name="Object 2"/>
            <p:cNvGraphicFramePr>
              <a:graphicFrameLocks noChangeAspect="1"/>
            </p:cNvGraphicFramePr>
            <p:nvPr/>
          </p:nvGraphicFramePr>
          <p:xfrm>
            <a:off x="3538538" y="3922713"/>
            <a:ext cx="1981200" cy="823912"/>
          </p:xfrm>
          <a:graphic>
            <a:graphicData uri="http://schemas.openxmlformats.org/presentationml/2006/ole">
              <p:oleObj spid="_x0000_s86026" name="Equation" r:id="rId8" imgW="850680" imgH="419040" progId="Equation.3">
                <p:embed/>
              </p:oleObj>
            </a:graphicData>
          </a:graphic>
        </p:graphicFrame>
        <p:graphicFrame>
          <p:nvGraphicFramePr>
            <p:cNvPr id="86027" name="Object 11"/>
            <p:cNvGraphicFramePr>
              <a:graphicFrameLocks noChangeAspect="1"/>
            </p:cNvGraphicFramePr>
            <p:nvPr/>
          </p:nvGraphicFramePr>
          <p:xfrm>
            <a:off x="5997575" y="3897040"/>
            <a:ext cx="1833563" cy="874712"/>
          </p:xfrm>
          <a:graphic>
            <a:graphicData uri="http://schemas.openxmlformats.org/presentationml/2006/ole">
              <p:oleObj spid="_x0000_s86027" name="Equation" r:id="rId9" imgW="787320" imgH="444240" progId="Equation.3">
                <p:embed/>
              </p:oleObj>
            </a:graphicData>
          </a:graphic>
        </p:graphicFrame>
      </p:grpSp>
      <p:sp>
        <p:nvSpPr>
          <p:cNvPr id="18" name="TextBox 17"/>
          <p:cNvSpPr txBox="1"/>
          <p:nvPr/>
        </p:nvSpPr>
        <p:spPr>
          <a:xfrm>
            <a:off x="1043608" y="4725144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Substituting into the compatibility equation for plane stress distribution.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19" name="Object 5"/>
          <p:cNvGraphicFramePr>
            <a:graphicFrameLocks noChangeAspect="1"/>
          </p:cNvGraphicFramePr>
          <p:nvPr/>
        </p:nvGraphicFramePr>
        <p:xfrm>
          <a:off x="1187624" y="5076714"/>
          <a:ext cx="6807100" cy="1449388"/>
        </p:xfrm>
        <a:graphic>
          <a:graphicData uri="http://schemas.openxmlformats.org/presentationml/2006/ole">
            <p:oleObj spid="_x0000_s86028" name="Equation" r:id="rId10" imgW="2743200" imgH="736560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7584" y="404664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An analogous equation can be obtained for the case of plane strain.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Note: When the body force is simply the weight, the potential V is (-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.</a:t>
            </a:r>
            <a:r>
              <a:rPr lang="en-US" b="1" dirty="0" err="1" smtClean="0">
                <a:solidFill>
                  <a:srgbClr val="FF0000"/>
                </a:solidFill>
                <a:sym typeface="Symbol"/>
              </a:rPr>
              <a:t>g.y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).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1628800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Example: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Show that the given function gives the stresses correctly on all boundaries except at the end x=l.</a:t>
            </a:r>
          </a:p>
        </p:txBody>
      </p:sp>
      <p:graphicFrame>
        <p:nvGraphicFramePr>
          <p:cNvPr id="87043" name="Object 3"/>
          <p:cNvGraphicFramePr>
            <a:graphicFrameLocks noChangeAspect="1"/>
          </p:cNvGraphicFramePr>
          <p:nvPr/>
        </p:nvGraphicFramePr>
        <p:xfrm>
          <a:off x="1001340" y="2636912"/>
          <a:ext cx="7531100" cy="1000125"/>
        </p:xfrm>
        <a:graphic>
          <a:graphicData uri="http://schemas.openxmlformats.org/presentationml/2006/ole">
            <p:oleObj spid="_x0000_s87043" name="Equation" r:id="rId3" imgW="3035160" imgH="507960" progId="Equation.3">
              <p:embed/>
            </p:oleObj>
          </a:graphicData>
        </a:graphic>
      </p:graphicFrame>
      <p:grpSp>
        <p:nvGrpSpPr>
          <p:cNvPr id="51" name="Group 50"/>
          <p:cNvGrpSpPr/>
          <p:nvPr/>
        </p:nvGrpSpPr>
        <p:grpSpPr>
          <a:xfrm>
            <a:off x="1659324" y="3789040"/>
            <a:ext cx="5000908" cy="2100107"/>
            <a:chOff x="1249809" y="3789040"/>
            <a:chExt cx="5000908" cy="2100107"/>
          </a:xfrm>
        </p:grpSpPr>
        <p:grpSp>
          <p:nvGrpSpPr>
            <p:cNvPr id="34" name="Group 33"/>
            <p:cNvGrpSpPr/>
            <p:nvPr/>
          </p:nvGrpSpPr>
          <p:grpSpPr>
            <a:xfrm>
              <a:off x="1249809" y="3789040"/>
              <a:ext cx="3575356" cy="2100107"/>
              <a:chOff x="1249809" y="3789040"/>
              <a:chExt cx="3575356" cy="2100107"/>
            </a:xfrm>
          </p:grpSpPr>
          <p:grpSp>
            <p:nvGrpSpPr>
              <p:cNvPr id="87044" name="Group 4"/>
              <p:cNvGrpSpPr>
                <a:grpSpLocks/>
              </p:cNvGrpSpPr>
              <p:nvPr/>
            </p:nvGrpSpPr>
            <p:grpSpPr bwMode="auto">
              <a:xfrm>
                <a:off x="1249809" y="4089747"/>
                <a:ext cx="3178175" cy="1787525"/>
                <a:chOff x="4270" y="4740"/>
                <a:chExt cx="5006" cy="2816"/>
              </a:xfrm>
            </p:grpSpPr>
            <p:sp>
              <p:nvSpPr>
                <p:cNvPr id="87045" name="Rectangle 5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4270" y="5288"/>
                  <a:ext cx="113" cy="2268"/>
                </a:xfrm>
                <a:prstGeom prst="rect">
                  <a:avLst/>
                </a:prstGeom>
                <a:pattFill prst="wdUpDiag">
                  <a:fgClr>
                    <a:srgbClr val="000000"/>
                  </a:fgClr>
                  <a:bgClr>
                    <a:srgbClr val="FFFFFF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7046" name="Rectangle 6"/>
                <p:cNvSpPr>
                  <a:spLocks noChangeArrowheads="1"/>
                </p:cNvSpPr>
                <p:nvPr/>
              </p:nvSpPr>
              <p:spPr bwMode="auto">
                <a:xfrm>
                  <a:off x="4385" y="5842"/>
                  <a:ext cx="3969" cy="1223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rgbClr val="0070C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cxnSp>
              <p:nvCxnSpPr>
                <p:cNvPr id="87047" name="AutoShape 7"/>
                <p:cNvCxnSpPr>
                  <a:cxnSpLocks noChangeShapeType="1"/>
                </p:cNvCxnSpPr>
                <p:nvPr/>
              </p:nvCxnSpPr>
              <p:spPr bwMode="auto">
                <a:xfrm flipH="1">
                  <a:off x="4385" y="6431"/>
                  <a:ext cx="4891" cy="0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prstDash val="lgDashDot"/>
                  <a:round/>
                  <a:headEnd type="arrow" w="med" len="med"/>
                  <a:tailEnd/>
                </a:ln>
              </p:spPr>
            </p:cxnSp>
            <p:cxnSp>
              <p:nvCxnSpPr>
                <p:cNvPr id="87048" name="AutoShape 8"/>
                <p:cNvCxnSpPr>
                  <a:cxnSpLocks noChangeShapeType="1"/>
                </p:cNvCxnSpPr>
                <p:nvPr/>
              </p:nvCxnSpPr>
              <p:spPr bwMode="auto">
                <a:xfrm>
                  <a:off x="4385" y="4740"/>
                  <a:ext cx="0" cy="1187"/>
                </a:xfrm>
                <a:prstGeom prst="straightConnector1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 type="arrow" w="med" len="med"/>
                  <a:tailEnd/>
                </a:ln>
              </p:spPr>
            </p:cxnSp>
            <p:grpSp>
              <p:nvGrpSpPr>
                <p:cNvPr id="87049" name="Group 9"/>
                <p:cNvGrpSpPr>
                  <a:grpSpLocks/>
                </p:cNvGrpSpPr>
                <p:nvPr/>
              </p:nvGrpSpPr>
              <p:grpSpPr bwMode="auto">
                <a:xfrm>
                  <a:off x="4390" y="5413"/>
                  <a:ext cx="3969" cy="418"/>
                  <a:chOff x="4390" y="5413"/>
                  <a:chExt cx="3969" cy="418"/>
                </a:xfrm>
              </p:grpSpPr>
              <p:cxnSp>
                <p:nvCxnSpPr>
                  <p:cNvPr id="87050" name="AutoShape 1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696" y="5426"/>
                    <a:ext cx="0" cy="397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</p:spPr>
              </p:cxnSp>
              <p:cxnSp>
                <p:nvCxnSpPr>
                  <p:cNvPr id="87051" name="AutoShape 1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021" y="5428"/>
                    <a:ext cx="0" cy="397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</p:spPr>
              </p:cxnSp>
              <p:cxnSp>
                <p:nvCxnSpPr>
                  <p:cNvPr id="87052" name="AutoShape 1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329" y="5430"/>
                    <a:ext cx="0" cy="397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</p:spPr>
              </p:cxnSp>
              <p:cxnSp>
                <p:nvCxnSpPr>
                  <p:cNvPr id="87053" name="AutoShape 1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1" y="5432"/>
                    <a:ext cx="0" cy="397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</p:spPr>
              </p:cxnSp>
              <p:cxnSp>
                <p:nvCxnSpPr>
                  <p:cNvPr id="87054" name="AutoShape 1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990" y="5428"/>
                    <a:ext cx="0" cy="397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</p:spPr>
              </p:cxnSp>
              <p:cxnSp>
                <p:nvCxnSpPr>
                  <p:cNvPr id="87055" name="AutoShape 1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349" y="5430"/>
                    <a:ext cx="0" cy="397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</p:spPr>
              </p:cxnSp>
              <p:cxnSp>
                <p:nvCxnSpPr>
                  <p:cNvPr id="87056" name="AutoShape 1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657" y="5432"/>
                    <a:ext cx="0" cy="397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</p:spPr>
              </p:cxnSp>
              <p:cxnSp>
                <p:nvCxnSpPr>
                  <p:cNvPr id="87057" name="AutoShape 1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999" y="5434"/>
                    <a:ext cx="0" cy="397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</p:spPr>
              </p:cxnSp>
              <p:cxnSp>
                <p:nvCxnSpPr>
                  <p:cNvPr id="87058" name="AutoShape 1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367" y="5428"/>
                    <a:ext cx="0" cy="397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</p:spPr>
              </p:cxnSp>
              <p:cxnSp>
                <p:nvCxnSpPr>
                  <p:cNvPr id="87059" name="AutoShape 1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726" y="5430"/>
                    <a:ext cx="0" cy="397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</p:spPr>
              </p:cxnSp>
              <p:cxnSp>
                <p:nvCxnSpPr>
                  <p:cNvPr id="87060" name="AutoShape 2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068" y="5432"/>
                    <a:ext cx="0" cy="397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</p:spPr>
              </p:cxnSp>
              <p:cxnSp>
                <p:nvCxnSpPr>
                  <p:cNvPr id="87061" name="AutoShape 2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359" y="5434"/>
                    <a:ext cx="0" cy="397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</p:spPr>
              </p:cxnSp>
              <p:cxnSp>
                <p:nvCxnSpPr>
                  <p:cNvPr id="87062" name="AutoShape 2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390" y="5413"/>
                    <a:ext cx="3969" cy="0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</p:cxnSp>
            </p:grpSp>
          </p:grpSp>
          <p:sp>
            <p:nvSpPr>
              <p:cNvPr id="25" name="TextBox 24"/>
              <p:cNvSpPr txBox="1"/>
              <p:nvPr/>
            </p:nvSpPr>
            <p:spPr>
              <a:xfrm>
                <a:off x="4393117" y="4941168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x</a:t>
                </a:r>
                <a:endParaRPr lang="en-US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259632" y="3789040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y</a:t>
                </a:r>
                <a:endParaRPr lang="en-US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131840" y="4149080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p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9" name="Straight Connector 28"/>
              <p:cNvCxnSpPr/>
              <p:nvPr/>
            </p:nvCxnSpPr>
            <p:spPr>
              <a:xfrm>
                <a:off x="3851920" y="5601115"/>
                <a:ext cx="0" cy="288032"/>
              </a:xfrm>
              <a:prstGeom prst="line">
                <a:avLst/>
              </a:prstGeom>
              <a:ln w="127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1331640" y="5805264"/>
                <a:ext cx="2520280" cy="0"/>
              </a:xfrm>
              <a:prstGeom prst="line">
                <a:avLst/>
              </a:prstGeom>
              <a:ln w="19050">
                <a:solidFill>
                  <a:srgbClr val="00B050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Box 32"/>
              <p:cNvSpPr txBox="1"/>
              <p:nvPr/>
            </p:nvSpPr>
            <p:spPr>
              <a:xfrm>
                <a:off x="2483768" y="5517232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00B050"/>
                    </a:solidFill>
                  </a:rPr>
                  <a:t>l</a:t>
                </a:r>
                <a:endParaRPr lang="en-US" b="1" dirty="0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5075362" y="4341354"/>
              <a:ext cx="1175355" cy="1236011"/>
              <a:chOff x="5075362" y="4341354"/>
              <a:chExt cx="1175355" cy="1236011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5076056" y="4785277"/>
                <a:ext cx="576064" cy="792000"/>
              </a:xfrm>
              <a:prstGeom prst="rect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7" name="Straight Connector 36"/>
              <p:cNvCxnSpPr/>
              <p:nvPr/>
            </p:nvCxnSpPr>
            <p:spPr>
              <a:xfrm flipV="1">
                <a:off x="5076056" y="4544745"/>
                <a:ext cx="0" cy="180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V="1">
                <a:off x="5652120" y="4545503"/>
                <a:ext cx="0" cy="180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H="1">
                <a:off x="5724128" y="5157192"/>
                <a:ext cx="180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H="1">
                <a:off x="5724128" y="4773402"/>
                <a:ext cx="180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H="1">
                <a:off x="5724128" y="5577365"/>
                <a:ext cx="180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5796136" y="4773402"/>
                <a:ext cx="0" cy="396000"/>
              </a:xfrm>
              <a:prstGeom prst="line">
                <a:avLst/>
              </a:prstGeom>
              <a:ln w="12700"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5794161" y="5145357"/>
                <a:ext cx="0" cy="432000"/>
              </a:xfrm>
              <a:prstGeom prst="line">
                <a:avLst/>
              </a:prstGeom>
              <a:ln w="12700"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5363362" y="4351745"/>
                <a:ext cx="0" cy="576000"/>
              </a:xfrm>
              <a:prstGeom prst="line">
                <a:avLst/>
              </a:prstGeom>
              <a:ln w="12700"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46"/>
              <p:cNvSpPr txBox="1"/>
              <p:nvPr/>
            </p:nvSpPr>
            <p:spPr>
              <a:xfrm>
                <a:off x="5796894" y="4784519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0070C0"/>
                    </a:solidFill>
                  </a:rPr>
                  <a:t>h</a:t>
                </a:r>
                <a:endParaRPr lang="en-US" b="1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5818669" y="5159775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0070C0"/>
                    </a:solidFill>
                  </a:rPr>
                  <a:t>h</a:t>
                </a:r>
                <a:endParaRPr lang="en-US" b="1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5196322" y="4341354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0070C0"/>
                    </a:solidFill>
                  </a:rPr>
                  <a:t>1</a:t>
                </a:r>
                <a:endParaRPr lang="en-US" b="1" dirty="0">
                  <a:solidFill>
                    <a:srgbClr val="0070C0"/>
                  </a:solidFill>
                </a:endParaRPr>
              </a:p>
            </p:txBody>
          </p:sp>
        </p:grpSp>
      </p:grp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71600" y="548680"/>
            <a:ext cx="7344816" cy="2031325"/>
            <a:chOff x="971600" y="548680"/>
            <a:chExt cx="7344816" cy="2031325"/>
          </a:xfrm>
        </p:grpSpPr>
        <p:sp>
          <p:nvSpPr>
            <p:cNvPr id="4" name="TextBox 3"/>
            <p:cNvSpPr txBox="1"/>
            <p:nvPr/>
          </p:nvSpPr>
          <p:spPr>
            <a:xfrm>
              <a:off x="971600" y="548680"/>
              <a:ext cx="7344816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Example:</a:t>
              </a:r>
            </a:p>
            <a:p>
              <a:r>
                <a:rPr lang="en-US" b="1" dirty="0" smtClean="0">
                  <a:solidFill>
                    <a:srgbClr val="0070C0"/>
                  </a:solidFill>
                </a:rPr>
                <a:t>For the given cantilever show that</a:t>
              </a:r>
            </a:p>
            <a:p>
              <a:endParaRPr lang="en-US" b="1" dirty="0" smtClean="0">
                <a:solidFill>
                  <a:srgbClr val="0070C0"/>
                </a:solidFill>
              </a:endParaRPr>
            </a:p>
            <a:p>
              <a:endParaRPr lang="en-US" b="1" dirty="0" smtClean="0">
                <a:solidFill>
                  <a:srgbClr val="0070C0"/>
                </a:solidFill>
              </a:endParaRPr>
            </a:p>
            <a:p>
              <a:r>
                <a:rPr lang="en-US" b="1" dirty="0" smtClean="0">
                  <a:solidFill>
                    <a:srgbClr val="0070C0"/>
                  </a:solidFill>
                </a:rPr>
                <a:t>is the proper stress function. Determine the constants A and B so that the shear stress is zero on the top and bottom face while the resultant vertical force on the free surface is P  </a:t>
              </a:r>
            </a:p>
          </p:txBody>
        </p:sp>
        <p:graphicFrame>
          <p:nvGraphicFramePr>
            <p:cNvPr id="5" name="Object 3"/>
            <p:cNvGraphicFramePr>
              <a:graphicFrameLocks noChangeAspect="1"/>
            </p:cNvGraphicFramePr>
            <p:nvPr/>
          </p:nvGraphicFramePr>
          <p:xfrm>
            <a:off x="3059832" y="1185635"/>
            <a:ext cx="2741612" cy="450850"/>
          </p:xfrm>
          <a:graphic>
            <a:graphicData uri="http://schemas.openxmlformats.org/presentationml/2006/ole">
              <p:oleObj spid="_x0000_s88066" name="Equation" r:id="rId3" imgW="1104840" imgH="228600" progId="Equation.3">
                <p:embed/>
              </p:oleObj>
            </a:graphicData>
          </a:graphic>
        </p:graphicFrame>
      </p:grpSp>
      <p:sp>
        <p:nvSpPr>
          <p:cNvPr id="25" name="TextBox 24"/>
          <p:cNvSpPr txBox="1"/>
          <p:nvPr/>
        </p:nvSpPr>
        <p:spPr>
          <a:xfrm>
            <a:off x="4187452" y="548236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1402890" y="2926149"/>
            <a:ext cx="5761398" cy="2159035"/>
            <a:chOff x="1042850" y="3466141"/>
            <a:chExt cx="5761398" cy="2159035"/>
          </a:xfrm>
        </p:grpSpPr>
        <p:sp>
          <p:nvSpPr>
            <p:cNvPr id="30" name="Rectangle 5" descr="Wide upward diagonal"/>
            <p:cNvSpPr>
              <a:spLocks noChangeArrowheads="1"/>
            </p:cNvSpPr>
            <p:nvPr/>
          </p:nvSpPr>
          <p:spPr bwMode="auto">
            <a:xfrm>
              <a:off x="1803340" y="3861539"/>
              <a:ext cx="71741" cy="1439669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6"/>
            <p:cNvSpPr>
              <a:spLocks noChangeArrowheads="1"/>
            </p:cNvSpPr>
            <p:nvPr/>
          </p:nvSpPr>
          <p:spPr bwMode="auto">
            <a:xfrm>
              <a:off x="1876350" y="4213205"/>
              <a:ext cx="2519812" cy="776329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70C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2" name="AutoShape 7"/>
            <p:cNvCxnSpPr>
              <a:cxnSpLocks noChangeShapeType="1"/>
            </p:cNvCxnSpPr>
            <p:nvPr/>
          </p:nvCxnSpPr>
          <p:spPr bwMode="auto">
            <a:xfrm flipH="1">
              <a:off x="1296015" y="4587087"/>
              <a:ext cx="3105165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prstDash val="lgDashDot"/>
              <a:round/>
              <a:headEnd type="none" w="med" len="med"/>
              <a:tailEnd type="arrow" w="med" len="med"/>
            </a:ln>
          </p:spPr>
        </p:cxnSp>
        <p:cxnSp>
          <p:nvCxnSpPr>
            <p:cNvPr id="33" name="AutoShape 8"/>
            <p:cNvCxnSpPr>
              <a:cxnSpLocks noChangeShapeType="1"/>
            </p:cNvCxnSpPr>
            <p:nvPr/>
          </p:nvCxnSpPr>
          <p:spPr bwMode="auto">
            <a:xfrm>
              <a:off x="4402718" y="5013176"/>
              <a:ext cx="0" cy="6120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 type="none" w="med" len="med"/>
              <a:tailEnd type="arrow" w="med" len="med"/>
            </a:ln>
          </p:spPr>
        </p:cxnSp>
        <p:cxnSp>
          <p:nvCxnSpPr>
            <p:cNvPr id="46" name="AutoShape 21"/>
            <p:cNvCxnSpPr>
              <a:cxnSpLocks noChangeShapeType="1"/>
            </p:cNvCxnSpPr>
            <p:nvPr/>
          </p:nvCxnSpPr>
          <p:spPr bwMode="auto">
            <a:xfrm>
              <a:off x="4387462" y="3741540"/>
              <a:ext cx="0" cy="468000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sp>
          <p:nvSpPr>
            <p:cNvPr id="24" name="TextBox 23"/>
            <p:cNvSpPr txBox="1"/>
            <p:nvPr/>
          </p:nvSpPr>
          <p:spPr>
            <a:xfrm>
              <a:off x="1042850" y="4316846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114686" y="3466141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p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4405451" y="5025051"/>
              <a:ext cx="0" cy="288032"/>
            </a:xfrm>
            <a:prstGeom prst="line">
              <a:avLst/>
            </a:prstGeom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885171" y="5229200"/>
              <a:ext cx="2520280" cy="0"/>
            </a:xfrm>
            <a:prstGeom prst="line">
              <a:avLst/>
            </a:prstGeom>
            <a:ln w="19050">
              <a:solidFill>
                <a:srgbClr val="00B05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3037299" y="4941168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B050"/>
                  </a:solidFill>
                </a:rPr>
                <a:t>l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  <p:grpSp>
          <p:nvGrpSpPr>
            <p:cNvPr id="10" name="Group 49"/>
            <p:cNvGrpSpPr/>
            <p:nvPr/>
          </p:nvGrpSpPr>
          <p:grpSpPr>
            <a:xfrm>
              <a:off x="5628893" y="3765290"/>
              <a:ext cx="1175355" cy="1236011"/>
              <a:chOff x="5075362" y="4341354"/>
              <a:chExt cx="1175355" cy="1236011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5076056" y="4785277"/>
                <a:ext cx="576064" cy="792000"/>
              </a:xfrm>
              <a:prstGeom prst="rect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flipV="1">
                <a:off x="5076056" y="4544745"/>
                <a:ext cx="0" cy="180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V="1">
                <a:off x="5652120" y="4545503"/>
                <a:ext cx="0" cy="180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>
                <a:off x="5724128" y="5157192"/>
                <a:ext cx="180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>
                <a:off x="5724128" y="4773402"/>
                <a:ext cx="180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H="1">
                <a:off x="5724128" y="5577365"/>
                <a:ext cx="180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796136" y="4773402"/>
                <a:ext cx="0" cy="396000"/>
              </a:xfrm>
              <a:prstGeom prst="line">
                <a:avLst/>
              </a:prstGeom>
              <a:ln w="12700"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5794161" y="5145357"/>
                <a:ext cx="0" cy="432000"/>
              </a:xfrm>
              <a:prstGeom prst="line">
                <a:avLst/>
              </a:prstGeom>
              <a:ln w="12700"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>
                <a:off x="5363362" y="4351745"/>
                <a:ext cx="0" cy="576000"/>
              </a:xfrm>
              <a:prstGeom prst="line">
                <a:avLst/>
              </a:prstGeom>
              <a:ln w="12700"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5796894" y="4784519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0070C0"/>
                    </a:solidFill>
                  </a:rPr>
                  <a:t>h</a:t>
                </a:r>
                <a:endParaRPr lang="en-US" b="1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818669" y="5159775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0070C0"/>
                    </a:solidFill>
                  </a:rPr>
                  <a:t>h</a:t>
                </a:r>
                <a:endParaRPr lang="en-US" b="1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196322" y="4341354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0070C0"/>
                    </a:solidFill>
                  </a:rPr>
                  <a:t>1</a:t>
                </a:r>
                <a:endParaRPr lang="en-US" b="1" dirty="0">
                  <a:solidFill>
                    <a:srgbClr val="0070C0"/>
                  </a:solidFill>
                </a:endParaRPr>
              </a:p>
            </p:txBody>
          </p:sp>
        </p:grpSp>
      </p:grp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332656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2. Strain Energy due to the work of elastic deformation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290178" y="836712"/>
            <a:ext cx="3312368" cy="2529572"/>
            <a:chOff x="814193" y="703813"/>
            <a:chExt cx="3469775" cy="2662471"/>
          </a:xfrm>
        </p:grpSpPr>
        <p:sp>
          <p:nvSpPr>
            <p:cNvPr id="5" name="Rectangle 4"/>
            <p:cNvSpPr/>
            <p:nvPr/>
          </p:nvSpPr>
          <p:spPr>
            <a:xfrm>
              <a:off x="1691680" y="1916832"/>
              <a:ext cx="1080120" cy="93610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691680" y="2097231"/>
              <a:ext cx="1404000" cy="75600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1690164" y="2852936"/>
              <a:ext cx="21240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6200000">
              <a:off x="755680" y="1909752"/>
              <a:ext cx="18720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3094891" y="2493654"/>
              <a:ext cx="540000" cy="0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1140124" y="2492896"/>
              <a:ext cx="540000" cy="0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2402" name="Object 2"/>
            <p:cNvGraphicFramePr>
              <a:graphicFrameLocks noChangeAspect="1"/>
            </p:cNvGraphicFramePr>
            <p:nvPr/>
          </p:nvGraphicFramePr>
          <p:xfrm>
            <a:off x="814193" y="2276872"/>
            <a:ext cx="471488" cy="450850"/>
          </p:xfrm>
          <a:graphic>
            <a:graphicData uri="http://schemas.openxmlformats.org/presentationml/2006/ole">
              <p:oleObj spid="_x0000_s102402" name="Equation" r:id="rId3" imgW="190440" imgH="228600" progId="Equation.3">
                <p:embed/>
              </p:oleObj>
            </a:graphicData>
          </a:graphic>
        </p:graphicFrame>
        <p:graphicFrame>
          <p:nvGraphicFramePr>
            <p:cNvPr id="12" name="Object 2"/>
            <p:cNvGraphicFramePr>
              <a:graphicFrameLocks noChangeAspect="1"/>
            </p:cNvGraphicFramePr>
            <p:nvPr/>
          </p:nvGraphicFramePr>
          <p:xfrm>
            <a:off x="3635896" y="2276872"/>
            <a:ext cx="471488" cy="450850"/>
          </p:xfrm>
          <a:graphic>
            <a:graphicData uri="http://schemas.openxmlformats.org/presentationml/2006/ole">
              <p:oleObj spid="_x0000_s102403" name="Equation" r:id="rId4" imgW="190440" imgH="228600" progId="Equation.3">
                <p:embed/>
              </p:oleObj>
            </a:graphicData>
          </a:graphic>
        </p:graphicFrame>
        <p:sp>
          <p:nvSpPr>
            <p:cNvPr id="13" name="TextBox 12"/>
            <p:cNvSpPr txBox="1"/>
            <p:nvPr/>
          </p:nvSpPr>
          <p:spPr>
            <a:xfrm>
              <a:off x="1979712" y="1556792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dx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30124" y="1917590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dy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403648" y="2636912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79912" y="2636912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x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403648" y="703813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y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267744" y="2996952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0000"/>
                  </a:solidFill>
                </a:rPr>
                <a:t>(a)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635896" y="884970"/>
            <a:ext cx="2600707" cy="2673588"/>
            <a:chOff x="4009327" y="884970"/>
            <a:chExt cx="2600707" cy="2673588"/>
          </a:xfrm>
        </p:grpSpPr>
        <p:sp>
          <p:nvSpPr>
            <p:cNvPr id="21" name="Rectangle 20"/>
            <p:cNvSpPr/>
            <p:nvPr/>
          </p:nvSpPr>
          <p:spPr>
            <a:xfrm>
              <a:off x="4360430" y="2066175"/>
              <a:ext cx="1048892" cy="91155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4358958" y="2977729"/>
              <a:ext cx="18000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16200000">
              <a:off x="3460430" y="2070733"/>
              <a:ext cx="18000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4697057" y="2637957"/>
              <a:ext cx="489483" cy="3596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dx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009327" y="2066914"/>
              <a:ext cx="489483" cy="3596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dy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080725" y="2767370"/>
              <a:ext cx="349631" cy="3596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120551" y="2767370"/>
              <a:ext cx="489483" cy="3596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x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080725" y="884970"/>
              <a:ext cx="489483" cy="3596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y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116614" y="3198912"/>
              <a:ext cx="489483" cy="3596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0000"/>
                  </a:solidFill>
                </a:rPr>
                <a:t>(b)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35" name="Parallelogram 34"/>
            <p:cNvSpPr/>
            <p:nvPr/>
          </p:nvSpPr>
          <p:spPr>
            <a:xfrm>
              <a:off x="4371226" y="2065437"/>
              <a:ext cx="1256986" cy="911452"/>
            </a:xfrm>
            <a:prstGeom prst="parallelogram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>
              <a:off x="4568078" y="1994580"/>
              <a:ext cx="699184" cy="0"/>
            </a:xfrm>
            <a:prstGeom prst="straightConnector1">
              <a:avLst/>
            </a:prstGeom>
            <a:ln w="1905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4627131" y="3070237"/>
              <a:ext cx="699184" cy="0"/>
            </a:xfrm>
            <a:prstGeom prst="straightConnector1">
              <a:avLst/>
            </a:prstGeom>
            <a:ln w="19050">
              <a:solidFill>
                <a:schemeClr val="accent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8" name="Object 2"/>
            <p:cNvGraphicFramePr>
              <a:graphicFrameLocks noChangeAspect="1"/>
            </p:cNvGraphicFramePr>
            <p:nvPr/>
          </p:nvGraphicFramePr>
          <p:xfrm>
            <a:off x="4925711" y="1546277"/>
            <a:ext cx="330756" cy="434266"/>
          </p:xfrm>
          <a:graphic>
            <a:graphicData uri="http://schemas.openxmlformats.org/presentationml/2006/ole">
              <p:oleObj spid="_x0000_s102406" name="Equation" r:id="rId5" imgW="203040" imgH="241200" progId="Equation.3">
                <p:embed/>
              </p:oleObj>
            </a:graphicData>
          </a:graphic>
        </p:graphicFrame>
        <p:graphicFrame>
          <p:nvGraphicFramePr>
            <p:cNvPr id="40" name="Object 2"/>
            <p:cNvGraphicFramePr>
              <a:graphicFrameLocks noChangeAspect="1"/>
            </p:cNvGraphicFramePr>
            <p:nvPr/>
          </p:nvGraphicFramePr>
          <p:xfrm>
            <a:off x="4417352" y="2940824"/>
            <a:ext cx="349631" cy="434266"/>
          </p:xfrm>
          <a:graphic>
            <a:graphicData uri="http://schemas.openxmlformats.org/presentationml/2006/ole">
              <p:oleObj spid="_x0000_s102408" name="Equation" r:id="rId6" imgW="203040" imgH="241200" progId="Equation.3">
                <p:embed/>
              </p:oleObj>
            </a:graphicData>
          </a:graphic>
        </p:graphicFrame>
      </p:grpSp>
      <p:grpSp>
        <p:nvGrpSpPr>
          <p:cNvPr id="56" name="Group 55"/>
          <p:cNvGrpSpPr/>
          <p:nvPr/>
        </p:nvGrpSpPr>
        <p:grpSpPr>
          <a:xfrm>
            <a:off x="6314341" y="970369"/>
            <a:ext cx="2437118" cy="2611939"/>
            <a:chOff x="6314341" y="970369"/>
            <a:chExt cx="2437118" cy="2611939"/>
          </a:xfrm>
        </p:grpSpPr>
        <p:grpSp>
          <p:nvGrpSpPr>
            <p:cNvPr id="54" name="Group 53"/>
            <p:cNvGrpSpPr/>
            <p:nvPr/>
          </p:nvGrpSpPr>
          <p:grpSpPr>
            <a:xfrm>
              <a:off x="6314341" y="970369"/>
              <a:ext cx="2437118" cy="2350240"/>
              <a:chOff x="6516216" y="934744"/>
              <a:chExt cx="2437118" cy="2350240"/>
            </a:xfrm>
          </p:grpSpPr>
          <p:cxnSp>
            <p:nvCxnSpPr>
              <p:cNvPr id="43" name="Straight Arrow Connector 42"/>
              <p:cNvCxnSpPr/>
              <p:nvPr/>
            </p:nvCxnSpPr>
            <p:spPr>
              <a:xfrm>
                <a:off x="6856396" y="1149252"/>
                <a:ext cx="0" cy="180000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H="1">
                <a:off x="6866234" y="2940690"/>
                <a:ext cx="176400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7790273" y="2915652"/>
                <a:ext cx="6332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  <a:sym typeface="Symbol"/>
                  </a:rPr>
                  <a:t></a:t>
                </a:r>
                <a:r>
                  <a:rPr lang="en-US" b="1" baseline="-25000" dirty="0" smtClean="0">
                    <a:solidFill>
                      <a:srgbClr val="FF0000"/>
                    </a:solidFill>
                    <a:sym typeface="Symbol"/>
                  </a:rPr>
                  <a:t>x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8595417" y="2730622"/>
                <a:ext cx="3579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  <a:sym typeface="Symbol"/>
                  </a:rPr>
                  <a:t>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516216" y="1905788"/>
                <a:ext cx="42043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err="1" smtClean="0">
                    <a:solidFill>
                      <a:srgbClr val="FF0000"/>
                    </a:solidFill>
                    <a:sym typeface="Symbol"/>
                  </a:rPr>
                  <a:t>F</a:t>
                </a:r>
                <a:r>
                  <a:rPr lang="en-US" b="1" baseline="-25000" dirty="0" err="1" smtClean="0">
                    <a:solidFill>
                      <a:srgbClr val="FF0000"/>
                    </a:solidFill>
                    <a:sym typeface="Symbol"/>
                  </a:rPr>
                  <a:t>x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577107" y="934744"/>
                <a:ext cx="3579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  <a:sym typeface="Symbol"/>
                  </a:rPr>
                  <a:t>F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6736062" y="2840122"/>
                <a:ext cx="357917" cy="24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ym typeface="Symbol"/>
                  </a:rPr>
                  <a:t>o</a:t>
                </a:r>
                <a:endParaRPr lang="en-US" dirty="0"/>
              </a:p>
            </p:txBody>
          </p:sp>
          <p:sp>
            <p:nvSpPr>
              <p:cNvPr id="50" name="AutoShape 39" descr="Wide downward diagonal"/>
              <p:cNvSpPr>
                <a:spLocks noChangeArrowheads="1"/>
              </p:cNvSpPr>
              <p:nvPr/>
            </p:nvSpPr>
            <p:spPr bwMode="auto">
              <a:xfrm flipH="1">
                <a:off x="6891966" y="2171161"/>
                <a:ext cx="1044000" cy="756000"/>
              </a:xfrm>
              <a:prstGeom prst="rtTriangle">
                <a:avLst/>
              </a:prstGeom>
              <a:pattFill prst="wdDnDiag">
                <a:fgClr>
                  <a:srgbClr val="FF0000"/>
                </a:fgClr>
                <a:bgClr>
                  <a:srgbClr val="FFFFFF"/>
                </a:bgClr>
              </a:patt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6867225" y="2134197"/>
                <a:ext cx="1080120" cy="7920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2" name="Straight Arrow Connector 51"/>
              <p:cNvCxnSpPr/>
              <p:nvPr/>
            </p:nvCxnSpPr>
            <p:spPr>
              <a:xfrm flipV="1">
                <a:off x="6867225" y="2140541"/>
                <a:ext cx="1071544" cy="768147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TextBox 54"/>
            <p:cNvSpPr txBox="1"/>
            <p:nvPr/>
          </p:nvSpPr>
          <p:spPr>
            <a:xfrm>
              <a:off x="7034845" y="3212976"/>
              <a:ext cx="4894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0000"/>
                  </a:solidFill>
                </a:rPr>
                <a:t>(c)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1187624" y="3635732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Fig.(1) Basis for determining strain energy induced by applied stresses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55576" y="4293096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solidFill>
                  <a:srgbClr val="0070C0"/>
                </a:solidFill>
              </a:rPr>
              <a:t>Figures (a) and (b) above, show a normal and simple shear stress acting on stress elements of dimensions </a:t>
            </a:r>
            <a:r>
              <a:rPr lang="en-US" b="1" dirty="0" err="1" smtClean="0">
                <a:solidFill>
                  <a:srgbClr val="0070C0"/>
                </a:solidFill>
              </a:rPr>
              <a:t>dx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dy</a:t>
            </a:r>
            <a:r>
              <a:rPr lang="en-US" b="1" dirty="0" smtClean="0">
                <a:solidFill>
                  <a:srgbClr val="0070C0"/>
                </a:solidFill>
              </a:rPr>
              <a:t>, dz. In part (a), the stress 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</a:t>
            </a:r>
            <a:r>
              <a:rPr lang="en-US" b="1" baseline="-25000" dirty="0" smtClean="0">
                <a:solidFill>
                  <a:srgbClr val="0070C0"/>
                </a:solidFill>
                <a:sym typeface="Symbol"/>
              </a:rPr>
              <a:t>x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 produces a strain </a:t>
            </a:r>
            <a:r>
              <a:rPr lang="en-US" b="1" baseline="-25000" dirty="0" smtClean="0">
                <a:solidFill>
                  <a:srgbClr val="0070C0"/>
                </a:solidFill>
                <a:sym typeface="Symbol"/>
              </a:rPr>
              <a:t>x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 and the work done is,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102410" name="Object 10"/>
          <p:cNvGraphicFramePr>
            <a:graphicFrameLocks noChangeAspect="1"/>
          </p:cNvGraphicFramePr>
          <p:nvPr/>
        </p:nvGraphicFramePr>
        <p:xfrm>
          <a:off x="3017838" y="5172993"/>
          <a:ext cx="3497262" cy="776287"/>
        </p:xfrm>
        <a:graphic>
          <a:graphicData uri="http://schemas.openxmlformats.org/presentationml/2006/ole">
            <p:oleObj spid="_x0000_s102410" name="Equation" r:id="rId7" imgW="1409400" imgH="393480" progId="Equation.3">
              <p:embed/>
            </p:oleObj>
          </a:graphicData>
        </a:graphic>
      </p:graphicFrame>
      <p:grpSp>
        <p:nvGrpSpPr>
          <p:cNvPr id="63" name="Group 62"/>
          <p:cNvGrpSpPr/>
          <p:nvPr/>
        </p:nvGrpSpPr>
        <p:grpSpPr>
          <a:xfrm>
            <a:off x="1095077" y="6138698"/>
            <a:ext cx="5925195" cy="458654"/>
            <a:chOff x="683568" y="6011996"/>
            <a:chExt cx="5925195" cy="458654"/>
          </a:xfrm>
        </p:grpSpPr>
        <p:sp>
          <p:nvSpPr>
            <p:cNvPr id="59" name="TextBox 58"/>
            <p:cNvSpPr txBox="1"/>
            <p:nvPr/>
          </p:nvSpPr>
          <p:spPr>
            <a:xfrm>
              <a:off x="683568" y="6011996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b="1" dirty="0" smtClean="0">
                  <a:solidFill>
                    <a:srgbClr val="0070C0"/>
                  </a:solidFill>
                </a:rPr>
                <a:t>Where,  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graphicFrame>
          <p:nvGraphicFramePr>
            <p:cNvPr id="60" name="Object 10"/>
            <p:cNvGraphicFramePr>
              <a:graphicFrameLocks noChangeAspect="1"/>
            </p:cNvGraphicFramePr>
            <p:nvPr/>
          </p:nvGraphicFramePr>
          <p:xfrm>
            <a:off x="1835696" y="6021288"/>
            <a:ext cx="1954212" cy="449262"/>
          </p:xfrm>
          <a:graphic>
            <a:graphicData uri="http://schemas.openxmlformats.org/presentationml/2006/ole">
              <p:oleObj spid="_x0000_s102411" name="Equation" r:id="rId8" imgW="787320" imgH="228600" progId="Equation.3">
                <p:embed/>
              </p:oleObj>
            </a:graphicData>
          </a:graphic>
        </p:graphicFrame>
        <p:sp>
          <p:nvSpPr>
            <p:cNvPr id="61" name="TextBox 60"/>
            <p:cNvSpPr txBox="1"/>
            <p:nvPr/>
          </p:nvSpPr>
          <p:spPr>
            <a:xfrm>
              <a:off x="3923928" y="6021288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b="1" dirty="0" smtClean="0">
                  <a:solidFill>
                    <a:srgbClr val="0070C0"/>
                  </a:solidFill>
                </a:rPr>
                <a:t>and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graphicFrame>
          <p:nvGraphicFramePr>
            <p:cNvPr id="62" name="Object 10"/>
            <p:cNvGraphicFramePr>
              <a:graphicFrameLocks noChangeAspect="1"/>
            </p:cNvGraphicFramePr>
            <p:nvPr/>
          </p:nvGraphicFramePr>
          <p:xfrm>
            <a:off x="5064125" y="6021388"/>
            <a:ext cx="1544638" cy="449262"/>
          </p:xfrm>
          <a:graphic>
            <a:graphicData uri="http://schemas.openxmlformats.org/presentationml/2006/ole">
              <p:oleObj spid="_x0000_s102412" name="Equation" r:id="rId9" imgW="622080" imgH="228600" progId="Equation.3">
                <p:embed/>
              </p:oleObj>
            </a:graphicData>
          </a:graphic>
        </p:graphicFrame>
      </p:grp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99593" y="764704"/>
            <a:ext cx="1190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solidFill>
                  <a:srgbClr val="0070C0"/>
                </a:solidFill>
              </a:rPr>
              <a:t>Therefore,  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7" name="Object 10"/>
          <p:cNvGraphicFramePr>
            <a:graphicFrameLocks noChangeAspect="1"/>
          </p:cNvGraphicFramePr>
          <p:nvPr/>
        </p:nvGraphicFramePr>
        <p:xfrm>
          <a:off x="2195513" y="820688"/>
          <a:ext cx="4527550" cy="1600200"/>
        </p:xfrm>
        <a:graphic>
          <a:graphicData uri="http://schemas.openxmlformats.org/presentationml/2006/ole">
            <p:oleObj spid="_x0000_s103427" name="Equation" r:id="rId3" imgW="1765080" imgH="81252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55576" y="2339588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solidFill>
                  <a:srgbClr val="0070C0"/>
                </a:solidFill>
              </a:rPr>
              <a:t>Thus, the work done per unit volume,  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12" name="Object 10"/>
          <p:cNvGraphicFramePr>
            <a:graphicFrameLocks noChangeAspect="1"/>
          </p:cNvGraphicFramePr>
          <p:nvPr/>
        </p:nvGraphicFramePr>
        <p:xfrm>
          <a:off x="3360738" y="2924944"/>
          <a:ext cx="2052637" cy="776287"/>
        </p:xfrm>
        <a:graphic>
          <a:graphicData uri="http://schemas.openxmlformats.org/presentationml/2006/ole">
            <p:oleObj spid="_x0000_s103429" name="Equation" r:id="rId4" imgW="799920" imgH="39348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11560" y="3717032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solidFill>
                  <a:srgbClr val="0070C0"/>
                </a:solidFill>
              </a:rPr>
              <a:t>Similarly, in figure (b),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15" name="Object 10"/>
          <p:cNvGraphicFramePr>
            <a:graphicFrameLocks noChangeAspect="1"/>
          </p:cNvGraphicFramePr>
          <p:nvPr/>
        </p:nvGraphicFramePr>
        <p:xfrm>
          <a:off x="1850975" y="4236889"/>
          <a:ext cx="6321425" cy="776287"/>
        </p:xfrm>
        <a:graphic>
          <a:graphicData uri="http://schemas.openxmlformats.org/presentationml/2006/ole">
            <p:oleObj spid="_x0000_s103431" name="Equation" r:id="rId5" imgW="2463480" imgH="393480" progId="Equation.3">
              <p:embed/>
            </p:oleObj>
          </a:graphicData>
        </a:graphic>
      </p:graphicFrame>
      <p:graphicFrame>
        <p:nvGraphicFramePr>
          <p:cNvPr id="16" name="Object 10"/>
          <p:cNvGraphicFramePr>
            <a:graphicFrameLocks noChangeAspect="1"/>
          </p:cNvGraphicFramePr>
          <p:nvPr/>
        </p:nvGraphicFramePr>
        <p:xfrm>
          <a:off x="1763688" y="5445224"/>
          <a:ext cx="2182812" cy="776288"/>
        </p:xfrm>
        <a:graphic>
          <a:graphicData uri="http://schemas.openxmlformats.org/presentationml/2006/ole">
            <p:oleObj spid="_x0000_s103432" name="Equation" r:id="rId6" imgW="850680" imgH="39348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83568" y="501317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solidFill>
                  <a:srgbClr val="0070C0"/>
                </a:solidFill>
              </a:rPr>
              <a:t>Thus,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5576" y="476672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solidFill>
                  <a:srgbClr val="0070C0"/>
                </a:solidFill>
              </a:rPr>
              <a:t>In the most general case, and with the use of superposition, the work or strain energy per unit volume is expressed by,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104451" name="Object 5"/>
          <p:cNvGraphicFramePr>
            <a:graphicFrameLocks noChangeAspect="1"/>
          </p:cNvGraphicFramePr>
          <p:nvPr/>
        </p:nvGraphicFramePr>
        <p:xfrm>
          <a:off x="555823" y="1484784"/>
          <a:ext cx="8048625" cy="776288"/>
        </p:xfrm>
        <a:graphic>
          <a:graphicData uri="http://schemas.openxmlformats.org/presentationml/2006/ole">
            <p:oleObj spid="_x0000_s104451" name="Equation" r:id="rId3" imgW="3136680" imgH="393480" progId="Equation.3">
              <p:embed/>
            </p:oleObj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2357438" y="2852936"/>
          <a:ext cx="4268787" cy="776288"/>
        </p:xfrm>
        <a:graphic>
          <a:graphicData uri="http://schemas.openxmlformats.org/presentationml/2006/ole">
            <p:oleObj spid="_x0000_s104452" name="Equation" r:id="rId4" imgW="1663560" imgH="39348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11560" y="2348880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solidFill>
                  <a:srgbClr val="0070C0"/>
                </a:solidFill>
              </a:rPr>
              <a:t>Where principal direction are involved, 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4079</TotalTime>
  <Words>402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Office Theme</vt:lpstr>
      <vt:lpstr>Equation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DELLNBX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Continuum Mechanics</dc:title>
  <dc:creator>Dell</dc:creator>
  <cp:lastModifiedBy>Dell</cp:lastModifiedBy>
  <cp:revision>420</cp:revision>
  <dcterms:created xsi:type="dcterms:W3CDTF">2013-03-08T07:45:49Z</dcterms:created>
  <dcterms:modified xsi:type="dcterms:W3CDTF">2013-05-12T21:05:51Z</dcterms:modified>
</cp:coreProperties>
</file>